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74" r:id="rId4"/>
    <p:sldId id="258" r:id="rId5"/>
    <p:sldId id="259" r:id="rId6"/>
    <p:sldId id="262" r:id="rId7"/>
    <p:sldId id="260" r:id="rId8"/>
    <p:sldId id="261" r:id="rId9"/>
    <p:sldId id="271" r:id="rId10"/>
    <p:sldId id="263" r:id="rId11"/>
    <p:sldId id="266" r:id="rId12"/>
    <p:sldId id="267" r:id="rId13"/>
    <p:sldId id="272" r:id="rId14"/>
    <p:sldId id="268" r:id="rId15"/>
    <p:sldId id="269" r:id="rId16"/>
    <p:sldId id="270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BB29BE-240E-42B3-9053-B2DF83890C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C02970-857F-4085-863A-0C69C8883E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57E17D-C974-4089-8254-6763D169B6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B1F365-5AA8-4AD5-8AB1-7142EE5A6E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F4664C-8EED-425B-86A8-94A0A6A279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14F223-156F-4735-AECA-ABE7F286B3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6DCA02-CD33-4655-BD92-3FD52484A5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1E8EE2-B41C-4885-8A22-4FACA24E9E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E174B3-FB29-4E9C-94ED-0326F9ECF0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DB0A0F-1D00-4FAE-8C60-737E6BBEAD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25AE8E-9C10-418E-B049-E610A01AB8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1905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77000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0B3DC1D6-D002-4BFD-9078-4ECA0D5AD2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2012 Operating Budget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Electric Division</a:t>
            </a:r>
          </a:p>
          <a:p>
            <a:r>
              <a:rPr lang="en-US" dirty="0" smtClean="0"/>
              <a:t>Water Division</a:t>
            </a:r>
          </a:p>
          <a:p>
            <a:r>
              <a:rPr lang="en-US" dirty="0" smtClean="0"/>
              <a:t>Wastewater Division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19200"/>
            <a:ext cx="8915400" cy="914400"/>
          </a:xfrm>
        </p:spPr>
        <p:txBody>
          <a:bodyPr/>
          <a:lstStyle/>
          <a:p>
            <a:r>
              <a:rPr lang="en-US" sz="3200" dirty="0" smtClean="0"/>
              <a:t>Operation and Maintenance Expense</a:t>
            </a:r>
            <a:endParaRPr lang="en-US" sz="3200" dirty="0"/>
          </a:p>
        </p:txBody>
      </p:sp>
      <p:sp>
        <p:nvSpPr>
          <p:cNvPr id="8" name="Right Brace 7"/>
          <p:cNvSpPr/>
          <p:nvPr/>
        </p:nvSpPr>
        <p:spPr>
          <a:xfrm>
            <a:off x="7162800" y="2971800"/>
            <a:ext cx="152400" cy="609600"/>
          </a:xfrm>
          <a:prstGeom prst="rightBrac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>
            <a:off x="7162800" y="2971800"/>
            <a:ext cx="152400" cy="609600"/>
          </a:xfrm>
          <a:prstGeom prst="rightBrac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063" y="2089218"/>
            <a:ext cx="7949873" cy="42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Brace 8"/>
          <p:cNvSpPr/>
          <p:nvPr/>
        </p:nvSpPr>
        <p:spPr>
          <a:xfrm>
            <a:off x="7162800" y="2971800"/>
            <a:ext cx="228600" cy="609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914400"/>
          </a:xfrm>
        </p:spPr>
        <p:txBody>
          <a:bodyPr/>
          <a:lstStyle/>
          <a:p>
            <a:r>
              <a:rPr lang="en-US" sz="3600" dirty="0" smtClean="0"/>
              <a:t>Utility Industry Challenges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038600"/>
          </a:xfrm>
        </p:spPr>
        <p:txBody>
          <a:bodyPr/>
          <a:lstStyle/>
          <a:p>
            <a:r>
              <a:rPr lang="en-US" sz="2800" dirty="0" smtClean="0"/>
              <a:t>Cost of improvements to infrastructure</a:t>
            </a:r>
          </a:p>
          <a:p>
            <a:r>
              <a:rPr lang="en-US" sz="2800" dirty="0" smtClean="0"/>
              <a:t>Economic development partnerships</a:t>
            </a:r>
          </a:p>
          <a:p>
            <a:r>
              <a:rPr lang="en-US" sz="2800" dirty="0" smtClean="0"/>
              <a:t>Maintain competitive rates</a:t>
            </a:r>
          </a:p>
          <a:p>
            <a:r>
              <a:rPr lang="en-US" sz="2800" dirty="0" smtClean="0"/>
              <a:t>Retain and attract experienced and certified staff</a:t>
            </a:r>
          </a:p>
          <a:p>
            <a:pPr>
              <a:buNone/>
            </a:pPr>
            <a:r>
              <a:rPr lang="en-US" sz="2800" dirty="0" smtClean="0"/>
              <a:t>		 - Five eligible retirees (20% of employees)</a:t>
            </a:r>
          </a:p>
          <a:p>
            <a:pPr>
              <a:buNone/>
            </a:pPr>
            <a:r>
              <a:rPr lang="en-US" sz="2800" dirty="0" smtClean="0"/>
              <a:t>		 - 17 employees with state licensure (70% of 	   employees)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838200"/>
          </a:xfrm>
        </p:spPr>
        <p:txBody>
          <a:bodyPr/>
          <a:lstStyle/>
          <a:p>
            <a:r>
              <a:rPr lang="en-US" sz="3600" dirty="0" smtClean="0"/>
              <a:t>Wages – IBEW Contract &amp; Other 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0"/>
          <a:ext cx="8229603" cy="291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676400"/>
                <a:gridCol w="1371600"/>
                <a:gridCol w="1905000"/>
                <a:gridCol w="12954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January 1 and July 1, 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January</a:t>
                      </a:r>
                      <a:r>
                        <a:rPr lang="en-US" baseline="0" dirty="0" smtClean="0"/>
                        <a:t> 1 and July 1, 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9900"/>
                          </a:solidFill>
                        </a:rPr>
                        <a:t>January 1, 2012</a:t>
                      </a:r>
                      <a:endParaRPr lang="en-US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January 1, 2013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IBEW (Lineman)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3.55%, 3.43%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9900"/>
                          </a:solidFill>
                        </a:rPr>
                        <a:t>2.50%</a:t>
                      </a:r>
                      <a:endParaRPr lang="en-US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WPPA and </a:t>
                      </a:r>
                    </a:p>
                    <a:p>
                      <a:r>
                        <a:rPr lang="en-US" dirty="0" smtClean="0"/>
                        <a:t>Non-Represented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9900"/>
                          </a:solidFill>
                        </a:rPr>
                        <a:t>5.65% 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009900"/>
                          </a:solidFill>
                        </a:rPr>
                        <a:t>Total</a:t>
                      </a:r>
                      <a:r>
                        <a:rPr lang="en-US" sz="1600" b="1" baseline="0" dirty="0" smtClean="0">
                          <a:solidFill>
                            <a:srgbClr val="009900"/>
                          </a:solidFill>
                        </a:rPr>
                        <a:t> Proposed</a:t>
                      </a:r>
                      <a:r>
                        <a:rPr lang="en-US" b="1" dirty="0" smtClean="0">
                          <a:solidFill>
                            <a:srgbClr val="009900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009900"/>
                          </a:solidFill>
                        </a:rPr>
                        <a:t> </a:t>
                      </a:r>
                      <a:r>
                        <a:rPr lang="en-US" sz="1600" b="1" baseline="0" dirty="0" smtClean="0">
                          <a:solidFill>
                            <a:srgbClr val="009900"/>
                          </a:solidFill>
                        </a:rPr>
                        <a:t> A</a:t>
                      </a:r>
                      <a:r>
                        <a:rPr lang="en-US" sz="1600" b="1" dirty="0" smtClean="0">
                          <a:solidFill>
                            <a:srgbClr val="009900"/>
                          </a:solidFill>
                        </a:rPr>
                        <a:t>djustment</a:t>
                      </a:r>
                      <a:endParaRPr lang="en-US" sz="1600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838200"/>
          </a:xfrm>
        </p:spPr>
        <p:txBody>
          <a:bodyPr/>
          <a:lstStyle/>
          <a:p>
            <a:r>
              <a:rPr lang="en-US" sz="3600" dirty="0" smtClean="0"/>
              <a:t>Cumulative % Wage Adjustments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7681" y="2183714"/>
            <a:ext cx="6608637" cy="409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14400"/>
          </a:xfrm>
        </p:spPr>
        <p:txBody>
          <a:bodyPr/>
          <a:lstStyle/>
          <a:p>
            <a:r>
              <a:rPr lang="en-US" sz="3600" dirty="0" smtClean="0"/>
              <a:t>Wages – Remaining (16 positions)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67200"/>
          </a:xfrm>
        </p:spPr>
        <p:txBody>
          <a:bodyPr/>
          <a:lstStyle/>
          <a:p>
            <a:r>
              <a:rPr lang="en-US" sz="2800" dirty="0" smtClean="0"/>
              <a:t>Utilities Committee request for market wage comparison (WI Municipal Utilities)</a:t>
            </a:r>
          </a:p>
          <a:p>
            <a:r>
              <a:rPr lang="en-US" sz="2800" dirty="0" smtClean="0"/>
              <a:t>Stoughton Utilities positions are 3.50% to 15.50% below average market wage</a:t>
            </a:r>
          </a:p>
          <a:p>
            <a:r>
              <a:rPr lang="en-US" sz="2800" dirty="0" smtClean="0"/>
              <a:t>Staff recommended revised budget with market wage adjustments over three years (2012-2014)</a:t>
            </a:r>
          </a:p>
          <a:p>
            <a:r>
              <a:rPr lang="en-US" sz="2800" dirty="0" smtClean="0"/>
              <a:t>Year 1 (2012) adjustment included in 2012 Budget and approved by Utilities Committee, recommended to Council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14400"/>
          </a:xfrm>
        </p:spPr>
        <p:txBody>
          <a:bodyPr/>
          <a:lstStyle/>
          <a:p>
            <a:r>
              <a:rPr lang="en-US" sz="3600" dirty="0" smtClean="0"/>
              <a:t>Wages – Remaining (16 positions)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67200"/>
          </a:xfrm>
        </p:spPr>
        <p:txBody>
          <a:bodyPr/>
          <a:lstStyle/>
          <a:p>
            <a:r>
              <a:rPr lang="en-US" sz="2400" dirty="0" smtClean="0"/>
              <a:t>Overall wage adjustment in 2012 Proposed Budget is $56,000 out of $15.3 million</a:t>
            </a:r>
          </a:p>
          <a:p>
            <a:r>
              <a:rPr lang="en-US" sz="2400" dirty="0" smtClean="0"/>
              <a:t>Total Labor, FICA, WRS – 11.2% of O&amp;M Expense</a:t>
            </a:r>
          </a:p>
          <a:p>
            <a:r>
              <a:rPr lang="en-US" sz="2400" dirty="0" smtClean="0"/>
              <a:t>Wage adjustment plus FICA, WRS contribution is 0.37% of operating expenses in 2012 ($0.50 on the average residential customer bill of $136.00)</a:t>
            </a:r>
          </a:p>
          <a:p>
            <a:r>
              <a:rPr lang="en-US" sz="2400" dirty="0" smtClean="0"/>
              <a:t>Continuous annual improvement savings - $3.20 on average residential monthly customer bill</a:t>
            </a:r>
          </a:p>
          <a:p>
            <a:r>
              <a:rPr lang="en-US" sz="2400" dirty="0" smtClean="0"/>
              <a:t>Wage adjustment can occur within legal guidelines of the state’s Budget Repair Bill and Biennial Budget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685800"/>
          </a:xfrm>
        </p:spPr>
        <p:txBody>
          <a:bodyPr/>
          <a:lstStyle/>
          <a:p>
            <a:r>
              <a:rPr lang="en-US" sz="3600" dirty="0" smtClean="0"/>
              <a:t>2012 Proposed Budget Summary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981195"/>
          <a:ext cx="8229600" cy="43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457200"/>
                <a:gridCol w="1447800"/>
                <a:gridCol w="1295400"/>
                <a:gridCol w="1219200"/>
                <a:gridCol w="1219200"/>
              </a:tblGrid>
              <a:tr h="22449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latin typeface="Arial"/>
                        </a:rPr>
                        <a:t>Electric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latin typeface="Arial"/>
                        </a:rPr>
                        <a:t>Water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latin typeface="Arial"/>
                        </a:rPr>
                        <a:t>Wastewater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/>
                </a:tc>
              </a:tr>
              <a:tr h="24893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sng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48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latin typeface="Arial"/>
                        </a:rPr>
                        <a:t>OPERATING REVENUES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15,751,784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1,693,648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2,095,262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19,540,694 </a:t>
                      </a:r>
                    </a:p>
                  </a:txBody>
                  <a:tcPr marL="0" marR="0" marT="0" marB="0" anchor="b"/>
                </a:tc>
              </a:tr>
              <a:tr h="248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Arial"/>
                        </a:rPr>
                        <a:t>OPERATING EXPENSES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248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 Operation &amp; Maintenance Expense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13,664,824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  727,123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   911,373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15,303,320 </a:t>
                      </a:r>
                    </a:p>
                  </a:txBody>
                  <a:tcPr marL="0" marR="0" marT="0" marB="0" anchor="b"/>
                </a:tc>
              </a:tr>
              <a:tr h="248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 Taxes (PILOT)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   330,000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  305,500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                -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   635,500 </a:t>
                      </a:r>
                    </a:p>
                  </a:txBody>
                  <a:tcPr marL="0" marR="0" marT="0" marB="0" anchor="b"/>
                </a:tc>
              </a:tr>
              <a:tr h="248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 Depreciation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Arial"/>
                        </a:rPr>
                        <a:t> $          925,500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  368,500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   703,500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1,997,500 </a:t>
                      </a:r>
                    </a:p>
                  </a:txBody>
                  <a:tcPr marL="0" marR="0" marT="0" marB="0" anchor="b"/>
                </a:tc>
              </a:tr>
              <a:tr h="248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   Total Operating Expenses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14,920,324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1,401,123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1,614,873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17,936,320 </a:t>
                      </a:r>
                    </a:p>
                  </a:txBody>
                  <a:tcPr marL="0" marR="0" marT="0" marB="0" anchor="b"/>
                </a:tc>
              </a:tr>
              <a:tr h="248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Arial"/>
                        </a:rPr>
                        <a:t>    </a:t>
                      </a:r>
                      <a:r>
                        <a:rPr lang="en-US" sz="1200" b="1" i="0" u="none" strike="noStrike" dirty="0">
                          <a:latin typeface="Arial"/>
                        </a:rPr>
                        <a:t>Operating Income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   831,460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  292,525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   480,389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1,604,374 </a:t>
                      </a:r>
                    </a:p>
                  </a:txBody>
                  <a:tcPr marL="0" marR="0" marT="0" marB="0" anchor="b"/>
                </a:tc>
              </a:tr>
              <a:tr h="248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Arial"/>
                        </a:rPr>
                        <a:t>Non-operating Revenues (Expenses):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248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 Investment Income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   140,000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    35,000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     62,000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   237,000 </a:t>
                      </a:r>
                    </a:p>
                  </a:txBody>
                  <a:tcPr marL="0" marR="0" marT="0" marB="0" anchor="b"/>
                </a:tc>
              </a:tr>
              <a:tr h="248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 Interest Expenses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  (278,243)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  (94,742)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 (108,148)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  (481,133)</a:t>
                      </a:r>
                    </a:p>
                  </a:txBody>
                  <a:tcPr marL="0" marR="0" marT="0" marB="0" anchor="b"/>
                </a:tc>
              </a:tr>
              <a:tr h="248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 Capital Contributions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      71,000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               -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                -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      71,000 </a:t>
                      </a:r>
                    </a:p>
                  </a:txBody>
                  <a:tcPr marL="0" marR="0" marT="0" marB="0" anchor="b"/>
                </a:tc>
              </a:tr>
              <a:tr h="248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 Miscellaneous Revenues (Expenses)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    (35,000)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  (11,300)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                -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    (46,300)</a:t>
                      </a:r>
                    </a:p>
                  </a:txBody>
                  <a:tcPr marL="0" marR="0" marT="0" marB="0" anchor="b"/>
                </a:tc>
              </a:tr>
              <a:tr h="384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Arial"/>
                        </a:rPr>
                        <a:t>    Total Non-operating Revenues (Expenses)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Arial"/>
                        </a:rPr>
                        <a:t> $         (102,243)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  (71,042)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    (46,148)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  (219,433)</a:t>
                      </a:r>
                    </a:p>
                  </a:txBody>
                  <a:tcPr marL="0" marR="0" marT="0" marB="0" anchor="b"/>
                </a:tc>
              </a:tr>
              <a:tr h="248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248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latin typeface="Arial"/>
                        </a:rPr>
                        <a:t>      Net Income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   729,217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  221,483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$          434,241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Arial"/>
                        </a:rPr>
                        <a:t> $       1,384,941 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1355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8448"/>
            <a:ext cx="9144000" cy="523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8448"/>
            <a:ext cx="9144000" cy="4946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685800"/>
          </a:xfrm>
        </p:spPr>
        <p:txBody>
          <a:bodyPr/>
          <a:lstStyle/>
          <a:p>
            <a:r>
              <a:rPr lang="en-US" sz="3600" dirty="0" smtClean="0"/>
              <a:t>Core Utility Operations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r>
              <a:rPr lang="en-US" dirty="0" smtClean="0"/>
              <a:t>Wholesale power purchase</a:t>
            </a:r>
          </a:p>
          <a:p>
            <a:r>
              <a:rPr lang="en-US" dirty="0" smtClean="0"/>
              <a:t>Acceptance and delivery of electricity to Stoughton residents and five surrounding townships in Dane and Rock Counties</a:t>
            </a:r>
          </a:p>
          <a:p>
            <a:r>
              <a:rPr lang="en-US" dirty="0" err="1" smtClean="0"/>
              <a:t>Pumping,treatment</a:t>
            </a:r>
            <a:r>
              <a:rPr lang="en-US" dirty="0" smtClean="0"/>
              <a:t> and delivery of water</a:t>
            </a:r>
          </a:p>
          <a:p>
            <a:r>
              <a:rPr lang="en-US" dirty="0" smtClean="0"/>
              <a:t>Collection, treatment and disposal of wastewater to the </a:t>
            </a:r>
            <a:r>
              <a:rPr lang="en-US" dirty="0" err="1" smtClean="0"/>
              <a:t>Yahara</a:t>
            </a:r>
            <a:r>
              <a:rPr lang="en-US" dirty="0" smtClean="0"/>
              <a:t> River and nutrients to farm fields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gif"/>
          <p:cNvPicPr>
            <a:picLocks noChangeAspect="1"/>
          </p:cNvPicPr>
          <p:nvPr/>
        </p:nvPicPr>
        <p:blipFill>
          <a:blip r:embed="rId2" cstate="print"/>
          <a:srcRect r="2500" b="6012"/>
          <a:stretch>
            <a:fillRect/>
          </a:stretch>
        </p:blipFill>
        <p:spPr>
          <a:xfrm>
            <a:off x="0" y="1295400"/>
            <a:ext cx="89154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8448"/>
            <a:ext cx="9144000" cy="2722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295400"/>
            <a:ext cx="68072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" name="Picture 5" descr="DSC027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8448" y="1298448"/>
            <a:ext cx="6803136" cy="5102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r>
              <a:rPr lang="en-US" sz="3600" dirty="0" smtClean="0"/>
              <a:t>Financial Position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43400"/>
          </a:xfrm>
        </p:spPr>
        <p:txBody>
          <a:bodyPr/>
          <a:lstStyle/>
          <a:p>
            <a:r>
              <a:rPr lang="en-US" dirty="0" smtClean="0"/>
              <a:t>All three divisions are strong</a:t>
            </a:r>
          </a:p>
          <a:p>
            <a:r>
              <a:rPr lang="en-US" dirty="0" smtClean="0"/>
              <a:t>Stable throughout economic downturn</a:t>
            </a:r>
          </a:p>
          <a:p>
            <a:r>
              <a:rPr lang="en-US" dirty="0" smtClean="0"/>
              <a:t>Commercial/Industrial sales trending up</a:t>
            </a:r>
          </a:p>
          <a:p>
            <a:pPr lvl="1"/>
            <a:r>
              <a:rPr lang="en-US" sz="2400" dirty="0" smtClean="0"/>
              <a:t>Conservative 0.50% increased sales projection</a:t>
            </a:r>
          </a:p>
          <a:p>
            <a:r>
              <a:rPr lang="en-US" dirty="0" smtClean="0"/>
              <a:t>Adequate and competitive rates – no rate adjustments for 2012</a:t>
            </a:r>
          </a:p>
          <a:p>
            <a:r>
              <a:rPr lang="en-US" dirty="0" smtClean="0"/>
              <a:t>Staff committed to continuous improvement – cost saving measures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763000" cy="838200"/>
          </a:xfrm>
        </p:spPr>
        <p:txBody>
          <a:bodyPr/>
          <a:lstStyle/>
          <a:p>
            <a:r>
              <a:rPr lang="en-US" sz="3200" dirty="0" smtClean="0"/>
              <a:t>Annual Savings to City Budget and Taxpayers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1981200"/>
          <a:ext cx="7543800" cy="44577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5521751"/>
                <a:gridCol w="2022049"/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Description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Amount</a:t>
                      </a:r>
                      <a:endParaRPr lang="en-US" u="sng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Payment in lieu</a:t>
                      </a:r>
                      <a:r>
                        <a:rPr lang="en-US" baseline="0" dirty="0" smtClean="0"/>
                        <a:t> of taxes (electric and water)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$ 635,500</a:t>
                      </a:r>
                      <a:endParaRPr lang="en-US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Building Rent (net of EMS space)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  84,000</a:t>
                      </a:r>
                      <a:endParaRPr lang="en-US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Administration fee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  55,000</a:t>
                      </a:r>
                      <a:endParaRPr lang="en-US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Tax stabilization</a:t>
                      </a:r>
                      <a:r>
                        <a:rPr lang="en-US" baseline="0" dirty="0" smtClean="0"/>
                        <a:t> dividend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  46,000</a:t>
                      </a:r>
                      <a:endParaRPr lang="en-US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Public fire protection removed from tax bill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$ 420,000</a:t>
                      </a:r>
                      <a:endParaRPr lang="en-US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Wisconsin Retirement System UAAL Payoff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 </a:t>
                      </a:r>
                      <a:r>
                        <a:rPr lang="en-US" baseline="0" dirty="0" smtClean="0"/>
                        <a:t> 24,000</a:t>
                      </a:r>
                      <a:endParaRPr lang="en-US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Energy</a:t>
                      </a:r>
                      <a:r>
                        <a:rPr lang="en-US" b="0" baseline="0" dirty="0" smtClean="0"/>
                        <a:t> efficiency project savings (235,000 kWh/yr)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$</a:t>
                      </a:r>
                      <a:r>
                        <a:rPr lang="en-US" b="0" baseline="0" dirty="0" smtClean="0"/>
                        <a:t>   32,000</a:t>
                      </a:r>
                      <a:endParaRPr lang="en-US" b="0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   Total (Avoided Property</a:t>
                      </a:r>
                      <a:r>
                        <a:rPr lang="en-US" b="1" baseline="0" dirty="0" smtClean="0"/>
                        <a:t> Tax Recovery)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$1,296,500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381000"/>
          </a:xfrm>
        </p:spPr>
        <p:txBody>
          <a:bodyPr/>
          <a:lstStyle/>
          <a:p>
            <a:r>
              <a:rPr lang="en-US" sz="3200" dirty="0" smtClean="0"/>
              <a:t>Continuous Improvements – Annual Savings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676200"/>
          <a:ext cx="8915401" cy="4876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4400550"/>
                <a:gridCol w="1238251"/>
              </a:tblGrid>
              <a:tr h="419069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Project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Description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Savings</a:t>
                      </a:r>
                      <a:endParaRPr lang="en-US" u="sng" dirty="0"/>
                    </a:p>
                  </a:txBody>
                  <a:tcPr/>
                </a:tc>
              </a:tr>
              <a:tr h="365711">
                <a:tc>
                  <a:txBody>
                    <a:bodyPr/>
                    <a:lstStyle/>
                    <a:p>
                      <a:r>
                        <a:rPr lang="en-US" dirty="0" smtClean="0"/>
                        <a:t>Engineering/system upgrades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Transruptor</a:t>
                      </a:r>
                      <a:r>
                        <a:rPr lang="en-US" dirty="0" smtClean="0"/>
                        <a:t> 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$ 42,000</a:t>
                      </a:r>
                      <a:endParaRPr lang="en-US" dirty="0"/>
                    </a:p>
                  </a:txBody>
                  <a:tcPr/>
                </a:tc>
              </a:tr>
              <a:tr h="3657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Hwy N reconstruction (projected)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baseline="0" dirty="0" smtClean="0"/>
                        <a:t> 40,000</a:t>
                      </a:r>
                      <a:endParaRPr lang="en-US" dirty="0"/>
                    </a:p>
                  </a:txBody>
                  <a:tcPr/>
                </a:tc>
              </a:tr>
              <a:tr h="3657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Voltage conversion to</a:t>
                      </a:r>
                      <a:r>
                        <a:rPr lang="en-US" baseline="0" dirty="0" smtClean="0"/>
                        <a:t> 12.4 kV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$ 45,000</a:t>
                      </a:r>
                      <a:endParaRPr lang="en-US" dirty="0"/>
                    </a:p>
                  </a:txBody>
                  <a:tcPr/>
                </a:tc>
              </a:tr>
              <a:tr h="3743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Wastewater infiltration/inflow reduction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$ 20,000</a:t>
                      </a:r>
                      <a:endParaRPr lang="en-US" dirty="0"/>
                    </a:p>
                  </a:txBody>
                  <a:tcPr/>
                </a:tc>
              </a:tr>
              <a:tr h="374361">
                <a:tc>
                  <a:txBody>
                    <a:bodyPr/>
                    <a:lstStyle/>
                    <a:p>
                      <a:r>
                        <a:rPr lang="en-US" dirty="0" smtClean="0"/>
                        <a:t>Energy efficiency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WWTP air blower with VFD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$ 17,000</a:t>
                      </a:r>
                      <a:endParaRPr lang="en-US" dirty="0"/>
                    </a:p>
                  </a:txBody>
                  <a:tcPr/>
                </a:tc>
              </a:tr>
              <a:tr h="3743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WWTP electric</a:t>
                      </a:r>
                      <a:r>
                        <a:rPr lang="en-US" baseline="0" dirty="0" smtClean="0"/>
                        <a:t> heater replacement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  6,700</a:t>
                      </a:r>
                      <a:endParaRPr lang="en-US" dirty="0"/>
                    </a:p>
                  </a:txBody>
                  <a:tcPr/>
                </a:tc>
              </a:tr>
              <a:tr h="3743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Well</a:t>
                      </a:r>
                      <a:r>
                        <a:rPr lang="en-US" baseline="0" dirty="0" smtClean="0"/>
                        <a:t> Pump</a:t>
                      </a:r>
                      <a:r>
                        <a:rPr lang="en-US" dirty="0" smtClean="0"/>
                        <a:t> – VFD monitoring (SCADA)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$ 18,000</a:t>
                      </a:r>
                      <a:endParaRPr lang="en-US" dirty="0"/>
                    </a:p>
                  </a:txBody>
                  <a:tcPr/>
                </a:tc>
              </a:tr>
              <a:tr h="3743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Interior/Exterior</a:t>
                      </a:r>
                      <a:r>
                        <a:rPr lang="en-US" baseline="0" dirty="0" smtClean="0"/>
                        <a:t> Lighting/Other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$ 15,000</a:t>
                      </a:r>
                      <a:endParaRPr lang="en-US" dirty="0"/>
                    </a:p>
                  </a:txBody>
                  <a:tcPr/>
                </a:tc>
              </a:tr>
              <a:tr h="374361">
                <a:tc>
                  <a:txBody>
                    <a:bodyPr/>
                    <a:lstStyle/>
                    <a:p>
                      <a:r>
                        <a:rPr lang="en-US" dirty="0" smtClean="0"/>
                        <a:t>Personnel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Reduce</a:t>
                      </a:r>
                      <a:r>
                        <a:rPr lang="en-US" baseline="0" dirty="0" smtClean="0"/>
                        <a:t> on call staff by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$ 40,000</a:t>
                      </a:r>
                      <a:endParaRPr lang="en-US" dirty="0"/>
                    </a:p>
                  </a:txBody>
                  <a:tcPr/>
                </a:tc>
              </a:tr>
              <a:tr h="3743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WRS</a:t>
                      </a:r>
                      <a:r>
                        <a:rPr lang="en-US" baseline="0" dirty="0" smtClean="0"/>
                        <a:t> – UAAL Payoff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baseline="0" dirty="0" smtClean="0"/>
                        <a:t> 11,000</a:t>
                      </a:r>
                      <a:endParaRPr lang="en-US" dirty="0"/>
                    </a:p>
                  </a:txBody>
                  <a:tcPr/>
                </a:tc>
              </a:tr>
              <a:tr h="3743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WRS – shift</a:t>
                      </a:r>
                      <a:r>
                        <a:rPr lang="en-US" baseline="0" dirty="0" smtClean="0"/>
                        <a:t> to employee responsibility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$ 51,000</a:t>
                      </a:r>
                      <a:endParaRPr lang="en-US" dirty="0"/>
                    </a:p>
                  </a:txBody>
                  <a:tcPr/>
                </a:tc>
              </a:tr>
              <a:tr h="3657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Vacant position – metering</a:t>
                      </a:r>
                      <a:r>
                        <a:rPr lang="en-US" baseline="0" dirty="0" smtClean="0"/>
                        <a:t> division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$ 72,000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3400"/>
          </a:xfrm>
        </p:spPr>
        <p:txBody>
          <a:bodyPr/>
          <a:lstStyle/>
          <a:p>
            <a:r>
              <a:rPr lang="en-US" sz="3200" dirty="0" smtClean="0"/>
              <a:t>Continuous Improvement – Annual Savings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43742"/>
          <a:ext cx="8229600" cy="4833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4800600"/>
                <a:gridCol w="1295400"/>
              </a:tblGrid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Project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Description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Savings</a:t>
                      </a:r>
                      <a:endParaRPr lang="en-US" u="sng" dirty="0"/>
                    </a:p>
                  </a:txBody>
                  <a:tcPr/>
                </a:tc>
              </a:tr>
              <a:tr h="598712">
                <a:tc>
                  <a:txBody>
                    <a:bodyPr/>
                    <a:lstStyle/>
                    <a:p>
                      <a:r>
                        <a:rPr lang="en-US" dirty="0" smtClean="0"/>
                        <a:t>Accounting/</a:t>
                      </a:r>
                    </a:p>
                    <a:p>
                      <a:r>
                        <a:rPr lang="en-US" dirty="0" smtClean="0"/>
                        <a:t>Customer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Outsource</a:t>
                      </a:r>
                      <a:r>
                        <a:rPr lang="en-US" baseline="0" dirty="0" smtClean="0"/>
                        <a:t> – Monthly bill print and mailing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$ 12,000</a:t>
                      </a:r>
                      <a:endParaRPr lang="en-US" dirty="0"/>
                    </a:p>
                  </a:txBody>
                  <a:tcPr/>
                </a:tc>
              </a:tr>
              <a:tr h="3396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Electronic (desktop)</a:t>
                      </a:r>
                      <a:r>
                        <a:rPr lang="en-US" baseline="0" dirty="0" smtClean="0"/>
                        <a:t> deposit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 8,000</a:t>
                      </a:r>
                      <a:endParaRPr lang="en-US" dirty="0"/>
                    </a:p>
                  </a:txBody>
                  <a:tcPr/>
                </a:tc>
              </a:tr>
              <a:tr h="8621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In-house year end accrual entries, work order closing, financial statements and regulatory report preparation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$ 10,000</a:t>
                      </a:r>
                      <a:endParaRPr lang="en-US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Annual Budget Savings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$407,700</a:t>
                      </a:r>
                      <a:endParaRPr lang="en-US" b="1" u="sng" dirty="0"/>
                    </a:p>
                  </a:txBody>
                  <a:tcPr/>
                </a:tc>
              </a:tr>
              <a:tr h="3918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Equates to Savings/Residential</a:t>
                      </a:r>
                      <a:r>
                        <a:rPr lang="en-US" b="1" baseline="0" dirty="0" smtClean="0"/>
                        <a:t> Customer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$38.39</a:t>
                      </a:r>
                      <a:endParaRPr lang="en-US" b="1" dirty="0"/>
                    </a:p>
                  </a:txBody>
                  <a:tcPr/>
                </a:tc>
              </a:tr>
              <a:tr h="333100">
                <a:tc>
                  <a:txBody>
                    <a:bodyPr/>
                    <a:lstStyle/>
                    <a:p>
                      <a:r>
                        <a:rPr lang="en-US" dirty="0" smtClean="0"/>
                        <a:t>Future Projects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Commercial card</a:t>
                      </a:r>
                      <a:r>
                        <a:rPr lang="en-US" baseline="0" dirty="0" smtClean="0"/>
                        <a:t> expense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3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Electronic billing, electronic</a:t>
                      </a:r>
                      <a:r>
                        <a:rPr lang="en-US" baseline="0" dirty="0" smtClean="0"/>
                        <a:t> timesheets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35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GIS and work order integration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74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 efficiency projects/increase</a:t>
                      </a:r>
                      <a:r>
                        <a:rPr lang="en-US" baseline="0" dirty="0" smtClean="0"/>
                        <a:t>d recycling effort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95400"/>
            <a:ext cx="8915400" cy="838200"/>
          </a:xfrm>
        </p:spPr>
        <p:txBody>
          <a:bodyPr/>
          <a:lstStyle/>
          <a:p>
            <a:r>
              <a:rPr lang="en-US" sz="3600" dirty="0" smtClean="0"/>
              <a:t>2012 Proposed Cash Outlay - $20,027,340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133600"/>
            <a:ext cx="6477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 Template - watermark">
  <a:themeElements>
    <a:clrScheme name="SU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SU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 Template - watermark</Template>
  <TotalTime>2120</TotalTime>
  <Words>817</Words>
  <Application>Microsoft Office PowerPoint</Application>
  <PresentationFormat>On-screen Show (4:3)</PresentationFormat>
  <Paragraphs>224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SU Template - watermark</vt:lpstr>
      <vt:lpstr>2012 Operating Budget</vt:lpstr>
      <vt:lpstr>Core Utility Operations</vt:lpstr>
      <vt:lpstr>Slide 3</vt:lpstr>
      <vt:lpstr>  </vt:lpstr>
      <vt:lpstr>Financial Position</vt:lpstr>
      <vt:lpstr>Annual Savings to City Budget and Taxpayers</vt:lpstr>
      <vt:lpstr>Continuous Improvements – Annual Savings</vt:lpstr>
      <vt:lpstr>Continuous Improvement – Annual Savings</vt:lpstr>
      <vt:lpstr>2012 Proposed Cash Outlay - $20,027,340</vt:lpstr>
      <vt:lpstr>Operation and Maintenance Expense</vt:lpstr>
      <vt:lpstr>Utility Industry Challenges</vt:lpstr>
      <vt:lpstr>Wages – IBEW Contract &amp; Other </vt:lpstr>
      <vt:lpstr>Cumulative % Wage Adjustments</vt:lpstr>
      <vt:lpstr>Wages – Remaining (16 positions)</vt:lpstr>
      <vt:lpstr>Wages – Remaining (16 positions)</vt:lpstr>
      <vt:lpstr>2012 Proposed Budget Summary</vt:lpstr>
      <vt:lpstr>Slide 17</vt:lpstr>
      <vt:lpstr>Slide 18</vt:lpstr>
      <vt:lpstr>Slide 19</vt:lpstr>
      <vt:lpstr>Slide 20</vt:lpstr>
      <vt:lpstr>Slide 21</vt:lpstr>
    </vt:vector>
  </TitlesOfParts>
  <Company>Stoughton Utilities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Operating Budget</dc:title>
  <dc:creator>Kim Jennings</dc:creator>
  <cp:lastModifiedBy>Kim Jennings</cp:lastModifiedBy>
  <cp:revision>136</cp:revision>
  <dcterms:created xsi:type="dcterms:W3CDTF">2011-10-06T15:41:36Z</dcterms:created>
  <dcterms:modified xsi:type="dcterms:W3CDTF">2011-10-25T20:18:18Z</dcterms:modified>
</cp:coreProperties>
</file>